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handoutMasterIdLst>
    <p:handoutMasterId r:id="rId15"/>
  </p:handoutMasterIdLst>
  <p:sldIdLst>
    <p:sldId id="413" r:id="rId2"/>
    <p:sldId id="520" r:id="rId3"/>
    <p:sldId id="514" r:id="rId4"/>
    <p:sldId id="463" r:id="rId5"/>
    <p:sldId id="496" r:id="rId6"/>
    <p:sldId id="513" r:id="rId7"/>
    <p:sldId id="512" r:id="rId8"/>
    <p:sldId id="518" r:id="rId9"/>
    <p:sldId id="517" r:id="rId10"/>
    <p:sldId id="515" r:id="rId11"/>
    <p:sldId id="519" r:id="rId12"/>
    <p:sldId id="516" r:id="rId1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768" y="-4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Особенности организации внеурочной деятельности.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ВД и ДО-отличие.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5940" y="-129534"/>
            <a:ext cx="1403350" cy="527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43073" y="-95251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271576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2097" y="483518"/>
            <a:ext cx="75678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Отменено письмо от 14.12.2015 №09-3564 «О внеурочной деятельности и   реализации дополнительных ООП»</a:t>
            </a:r>
            <a:endParaRPr lang="ru-RU" sz="2400" b="1" dirty="0" smtClean="0">
              <a:solidFill>
                <a:srgbClr val="FF0000"/>
              </a:solidFill>
              <a:latin typeface="+mn-lt"/>
            </a:endParaRPr>
          </a:p>
          <a:p>
            <a:pPr algn="ctr"/>
            <a:endParaRPr lang="ru-RU" sz="2400" b="1" dirty="0" smtClean="0">
              <a:latin typeface="+mn-lt"/>
            </a:endParaRPr>
          </a:p>
          <a:p>
            <a:pPr algn="ctr"/>
            <a:endParaRPr lang="ru-RU" sz="2400" b="1">
              <a:latin typeface="+mn-lt"/>
            </a:endParaRPr>
          </a:p>
          <a:p>
            <a:pPr algn="ctr"/>
            <a:r>
              <a:rPr lang="ru-RU" sz="2400" b="1" smtClean="0">
                <a:latin typeface="+mn-lt"/>
              </a:rPr>
              <a:t>НОВОЕ- </a:t>
            </a:r>
            <a:r>
              <a:rPr lang="ru-RU" sz="2400" b="1" dirty="0" smtClean="0">
                <a:latin typeface="+mn-lt"/>
              </a:rPr>
              <a:t>от 20.09.2016 № 09-2312 « Об отзыве исполнения методических  рекомендаций»</a:t>
            </a:r>
            <a:endParaRPr lang="ru-RU" sz="2400" b="1" dirty="0" smtClean="0">
              <a:latin typeface="+mn-lt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 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653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536" y="-129534"/>
            <a:ext cx="1403350" cy="527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43073" y="-95251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1187" y="1657386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n-lt"/>
              </a:rPr>
              <a:t>1. В </a:t>
            </a:r>
            <a:r>
              <a:rPr lang="ru-RU" sz="2400" b="1" dirty="0">
                <a:latin typeface="+mn-lt"/>
              </a:rPr>
              <a:t>систему ДО учащийся приходит уже определившимся, часто с целью профессиональной ориентации</a:t>
            </a:r>
            <a:r>
              <a:rPr lang="ru-RU" sz="2400" b="1" dirty="0" smtClean="0">
                <a:latin typeface="+mn-lt"/>
              </a:rPr>
              <a:t>.</a:t>
            </a:r>
          </a:p>
          <a:p>
            <a:endParaRPr lang="ru-RU" sz="2400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271576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1187" y="457057"/>
            <a:ext cx="81407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+mn-lt"/>
              </a:rPr>
              <a:t>Ч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ем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внеурочная деятельность отличается от дополнительного образования и должна ли она заменить дополнительное образование????</a:t>
            </a:r>
            <a:endParaRPr lang="ru-RU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1187" y="3442768"/>
            <a:ext cx="77952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</a:t>
            </a:r>
            <a:r>
              <a:rPr lang="ru-RU" dirty="0" smtClean="0"/>
              <a:t>. </a:t>
            </a:r>
            <a:r>
              <a:rPr lang="ru-RU" sz="2400" b="1" dirty="0">
                <a:latin typeface="+mn-lt"/>
              </a:rPr>
              <a:t>В</a:t>
            </a:r>
            <a:r>
              <a:rPr lang="ru-RU" sz="2400" b="1" dirty="0" smtClean="0">
                <a:latin typeface="+mn-lt"/>
              </a:rPr>
              <a:t>неурочной </a:t>
            </a:r>
            <a:r>
              <a:rPr lang="ru-RU" sz="2400" b="1" dirty="0">
                <a:latin typeface="+mn-lt"/>
              </a:rPr>
              <a:t>деятельностью начинает заниматься ученик, ещё не определившийся, не имеющий пока склонности к какому-то виду деятельности. Внеурочной деятельностью нужно охватить всех </a:t>
            </a:r>
            <a:r>
              <a:rPr lang="ru-RU" sz="2400" b="1" dirty="0" smtClean="0">
                <a:latin typeface="+mn-lt"/>
              </a:rPr>
              <a:t>школьников!!! </a:t>
            </a:r>
            <a:endParaRPr lang="ru-RU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12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85415" y="0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3003798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MinAdmin\Desktop\Новая папка\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27" y="836482"/>
            <a:ext cx="6525344" cy="420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iPMBZEG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133" y="3340302"/>
            <a:ext cx="2289418" cy="171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MinAdmin\Desktop\iPMBZEG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65429"/>
            <a:ext cx="2289418" cy="171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27943" y="-22224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3518"/>
            <a:ext cx="1271244" cy="462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MinAdmin\Desktop\Новая папка\slide_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904" y="599038"/>
            <a:ext cx="6059283" cy="45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MinAdmin\Desktop\iPMBZEG8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122" y="3866768"/>
            <a:ext cx="1660327" cy="124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2756" y="411163"/>
            <a:ext cx="1271244" cy="470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18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5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910"/>
            <a:ext cx="12712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6376" y="30932"/>
            <a:ext cx="12712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Users\MinAdmin\Desktop\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19075"/>
            <a:ext cx="756285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0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4965" y="141717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00882"/>
            <a:ext cx="1271244" cy="444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1971586"/>
            <a:ext cx="75607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В отличие от дополнительного образования, участие во внеурочной деятельности является </a:t>
            </a:r>
            <a:r>
              <a:rPr lang="ru-RU" sz="2800" b="1" dirty="0" smtClean="0"/>
              <a:t>обязательным!!!</a:t>
            </a:r>
            <a:endParaRPr lang="ru-RU" sz="2800" dirty="0"/>
          </a:p>
        </p:txBody>
      </p:sp>
      <p:pic>
        <p:nvPicPr>
          <p:cNvPr id="12" name="Picture 3" descr="C:\Users\MinAdmin\Desktop\iPMBZEG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09" y="3460624"/>
            <a:ext cx="2045263" cy="153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3518"/>
            <a:ext cx="1271244" cy="462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MinAdmin\Desktop\Новая папка\доп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878" y="195486"/>
            <a:ext cx="643271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MinAdmin\Desktop\iPMBZEG8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069" y="3819334"/>
            <a:ext cx="1660327" cy="124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0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63" y="0"/>
            <a:ext cx="1271244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MinAdmin\Desktop\Новая папка\доп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6686"/>
            <a:ext cx="6457707" cy="484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MinAdmin\Desktop\iPMBZEG8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004" y="3819334"/>
            <a:ext cx="1660327" cy="124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5436" y="0"/>
            <a:ext cx="1271244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80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00882"/>
            <a:ext cx="1271244" cy="444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MinAdmin\Desktop\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22" y="34280"/>
            <a:ext cx="8029734" cy="499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inAdmin\Desktop\iPMBZEG8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7" y="3796357"/>
            <a:ext cx="17281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470"/>
            <a:ext cx="1271244" cy="509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C:\Users\MinAdmin\Desktop\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19074"/>
            <a:ext cx="7562850" cy="482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inAdmin\Desktop\iPMBZEG8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83918"/>
            <a:ext cx="2484274" cy="96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16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2195" y="195867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734"/>
            <a:ext cx="1271244" cy="507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MinAdmin\Desktop\185875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933" y="854291"/>
            <a:ext cx="2790902" cy="20931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5916" y="33155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ШКОЛА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67844" y="71734"/>
            <a:ext cx="2808312" cy="631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Внеурочная деятельность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8019" y="702748"/>
            <a:ext cx="1584176" cy="1758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Учебный план ОО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20007" y="3298279"/>
            <a:ext cx="1836204" cy="1758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Дополнительное образование  ОО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747877" y="3392091"/>
            <a:ext cx="1864146" cy="1707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Дополнительное образование  отдела культуры и УДОД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599681" y="3363913"/>
            <a:ext cx="1788669" cy="1686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ГПД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021996" y="780180"/>
            <a:ext cx="1583904" cy="1803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Классное руководство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5851820" y="1599628"/>
            <a:ext cx="1136632" cy="470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54790" y="2789044"/>
            <a:ext cx="434420" cy="5574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0800000">
            <a:off x="2179001" y="1608154"/>
            <a:ext cx="923820" cy="477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2297476">
            <a:off x="2828617" y="240065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9313133">
            <a:off x="5685217" y="236842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10800000">
            <a:off x="4354789" y="719418"/>
            <a:ext cx="434420" cy="5574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81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8730</TotalTime>
  <Words>233</Words>
  <Application>Microsoft Office PowerPoint</Application>
  <PresentationFormat>Экран (16:9)</PresentationFormat>
  <Paragraphs>121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Teacher</cp:lastModifiedBy>
  <cp:revision>875</cp:revision>
  <cp:lastPrinted>2015-11-12T11:09:03Z</cp:lastPrinted>
  <dcterms:created xsi:type="dcterms:W3CDTF">2014-03-04T07:12:45Z</dcterms:created>
  <dcterms:modified xsi:type="dcterms:W3CDTF">2017-03-06T06:20:32Z</dcterms:modified>
</cp:coreProperties>
</file>